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4"/>
  </p:sldMasterIdLst>
  <p:notesMasterIdLst>
    <p:notesMasterId r:id="rId7"/>
  </p:notesMasterIdLst>
  <p:sldIdLst>
    <p:sldId id="256" r:id="rId5"/>
    <p:sldId id="257" r:id="rId6"/>
  </p:sldIdLst>
  <p:sldSz cx="12192000" cy="6858000"/>
  <p:notesSz cx="6797675" cy="9926638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EAB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4:38:48.240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15743 7435 16383 0 0,'0'0'-16383'0'0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08T14:38:48.247"/>
    </inkml:context>
    <inkml:brush xml:id="br0">
      <inkml:brushProperty name="width" value="0.1" units="cm"/>
      <inkml:brushProperty name="height" value="0.1" units="cm"/>
    </inkml:brush>
  </inkml:definitions>
  <inkml:trace contextRef="#ctx0" brushRef="#br0">10054 3572 16383 0 0,'0'0'-16383'0'0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94" y="1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64" y="4714653"/>
            <a:ext cx="5438748" cy="4466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defTabSz="955731">
              <a:defRPr sz="1300" smtClean="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94" y="9429305"/>
            <a:ext cx="2945862" cy="4957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562" tIns="47781" rIns="95562" bIns="47781" numCol="1" anchor="b" anchorCtr="0" compatLnSpc="1">
            <a:prstTxWarp prst="textNoShape">
              <a:avLst/>
            </a:prstTxWarp>
          </a:bodyPr>
          <a:lstStyle>
            <a:lvl1pPr algn="r" defTabSz="955731">
              <a:defRPr sz="1300" smtClean="0"/>
            </a:lvl1pPr>
          </a:lstStyle>
          <a:p>
            <a:pPr>
              <a:defRPr/>
            </a:pPr>
            <a:fld id="{C65AC352-577F-46BF-B80B-659C93EF14B7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762227" y="1785927"/>
            <a:ext cx="10363200" cy="1470025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2762227" y="3500438"/>
            <a:ext cx="8534400" cy="17526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9525001" y="1557338"/>
            <a:ext cx="2357967" cy="3478212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2446867" y="1557338"/>
            <a:ext cx="6874933" cy="3478212"/>
          </a:xfrm>
        </p:spPr>
        <p:txBody>
          <a:bodyPr vert="eaVert"/>
          <a:lstStyle/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(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360000" y="2074864"/>
            <a:ext cx="10079400" cy="3721101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da-DK"/>
              <a:t>Brug TAB og Shift+TAB til at skifte tekst- og bulletniveau. Stå på ny linje inden du trykker på TAB. Ønsker du at starte med bullet klik TABx2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" name="Pladsholder til slidenummer 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43A1537-CCED-4574-B59D-EEA304A9E7B1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772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tx2"/>
              </a:buClr>
              <a:buSzPct val="100000"/>
              <a:buFont typeface="Arial" pitchFamily="34" charset="0"/>
              <a:buChar char="•"/>
              <a:defRPr/>
            </a:lvl1pPr>
            <a:lvl2pPr>
              <a:buClr>
                <a:schemeClr val="tx2"/>
              </a:buClr>
              <a:buSzPct val="100000"/>
              <a:buFont typeface="Arial" pitchFamily="34" charset="0"/>
              <a:buChar char="–"/>
              <a:defRPr sz="2400">
                <a:solidFill>
                  <a:schemeClr val="tx2"/>
                </a:solidFill>
              </a:defRPr>
            </a:lvl2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05096" y="1852612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2285973" y="3929078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2446867" y="2133600"/>
            <a:ext cx="4616451" cy="290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7266518" y="2133600"/>
            <a:ext cx="4616449" cy="290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Rediger teksttypografien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a-DK" noProof="0"/>
              <a:t>Klik på ikonet for at tilføje et billede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Rediger teksttypografien i masteren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7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87030" y="6324994"/>
            <a:ext cx="480484" cy="37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2617" y="1557339"/>
            <a:ext cx="8411667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Overskrift</a:t>
            </a:r>
            <a:endParaRPr lang="da-DK" altLang="en-US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2619" y="2133600"/>
            <a:ext cx="8411667" cy="290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Tekst</a:t>
            </a:r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9184" y="6237288"/>
            <a:ext cx="25908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1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da-DK" altLang="en-US"/>
              <a:t>www.kraeft.kk.dk</a:t>
            </a:r>
          </a:p>
        </p:txBody>
      </p:sp>
      <p:sp>
        <p:nvSpPr>
          <p:cNvPr id="54286" name="Line 14"/>
          <p:cNvSpPr>
            <a:spLocks noChangeShapeType="1"/>
          </p:cNvSpPr>
          <p:nvPr userDrawn="1"/>
        </p:nvSpPr>
        <p:spPr bwMode="auto">
          <a:xfrm>
            <a:off x="334434" y="6237288"/>
            <a:ext cx="11425767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a-DK"/>
          </a:p>
        </p:txBody>
      </p:sp>
      <p:pic>
        <p:nvPicPr>
          <p:cNvPr id="1032" name="Picture 20" descr="Logo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31800" y="188913"/>
            <a:ext cx="22352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5" descr="KB logp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993967" y="6303963"/>
            <a:ext cx="8636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sldNum="0" hdr="0" dt="0"/>
  <p:txStyles>
    <p:title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800" b="1" u="sng">
          <a:solidFill>
            <a:schemeClr val="tx2"/>
          </a:solidFill>
          <a:latin typeface="+mj-lt"/>
          <a:ea typeface="+mj-ea"/>
          <a:cs typeface="+mj-cs"/>
        </a:defRPr>
      </a:lvl1pPr>
      <a:lvl2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800" b="1" u="sng">
          <a:solidFill>
            <a:schemeClr val="tx2"/>
          </a:solidFill>
          <a:latin typeface="Arial" charset="0"/>
        </a:defRPr>
      </a:lvl2pPr>
      <a:lvl3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800" b="1" u="sng">
          <a:solidFill>
            <a:schemeClr val="tx2"/>
          </a:solidFill>
          <a:latin typeface="Arial" charset="0"/>
        </a:defRPr>
      </a:lvl3pPr>
      <a:lvl4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800" b="1" u="sng">
          <a:solidFill>
            <a:schemeClr val="tx2"/>
          </a:solidFill>
          <a:latin typeface="Arial" charset="0"/>
        </a:defRPr>
      </a:lvl4pPr>
      <a:lvl5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800" b="1" u="sng">
          <a:solidFill>
            <a:schemeClr val="tx2"/>
          </a:solidFill>
          <a:latin typeface="Arial" charset="0"/>
        </a:defRPr>
      </a:lvl5pPr>
      <a:lvl6pPr marL="8001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800" b="1" u="sng">
          <a:solidFill>
            <a:schemeClr val="tx2"/>
          </a:solidFill>
          <a:latin typeface="Arial" charset="0"/>
        </a:defRPr>
      </a:lvl6pPr>
      <a:lvl7pPr marL="12573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800" b="1" u="sng">
          <a:solidFill>
            <a:schemeClr val="tx2"/>
          </a:solidFill>
          <a:latin typeface="Arial" charset="0"/>
        </a:defRPr>
      </a:lvl7pPr>
      <a:lvl8pPr marL="17145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800" b="1" u="sng">
          <a:solidFill>
            <a:schemeClr val="tx2"/>
          </a:solidFill>
          <a:latin typeface="Arial" charset="0"/>
        </a:defRPr>
      </a:lvl8pPr>
      <a:lvl9pPr marL="21717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800" b="1" u="sng">
          <a:solidFill>
            <a:schemeClr val="tx2"/>
          </a:solidFill>
          <a:latin typeface="Arial" charset="0"/>
        </a:defRPr>
      </a:lvl9pPr>
    </p:titleStyle>
    <p:bodyStyle>
      <a:lvl1pPr marL="342000" indent="-3420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669925" indent="-325438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2"/>
          </a:solidFill>
          <a:latin typeface="+mn-lt"/>
        </a:defRPr>
      </a:lvl3pPr>
      <a:lvl4pPr marL="1339850" indent="-31591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2"/>
          </a:solidFill>
          <a:latin typeface="+mn-lt"/>
        </a:defRPr>
      </a:lvl4pPr>
      <a:lvl5pPr marL="16811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2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733CD4-8870-4189-B18F-9FB07899F4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9293" y="2057005"/>
            <a:ext cx="6193412" cy="1470025"/>
          </a:xfrm>
        </p:spPr>
        <p:txBody>
          <a:bodyPr/>
          <a:lstStyle/>
          <a:p>
            <a:r>
              <a:rPr lang="da-DK" sz="3200" u="none" dirty="0">
                <a:cs typeface="Arial"/>
              </a:rPr>
              <a:t>En sygeplejerskes fortælling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3F87784-5183-45AD-BDE5-68C8BCB0D7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927" y="3110846"/>
            <a:ext cx="8352147" cy="3126442"/>
          </a:xfrm>
        </p:spPr>
        <p:txBody>
          <a:bodyPr/>
          <a:lstStyle/>
          <a:p>
            <a:pPr algn="ctr"/>
            <a:r>
              <a:rPr lang="da-DK" dirty="0">
                <a:cs typeface="Arial"/>
              </a:rPr>
              <a:t>Bell Møller</a:t>
            </a:r>
            <a:endParaRPr lang="da-DK" dirty="0"/>
          </a:p>
          <a:p>
            <a:pPr algn="ctr"/>
            <a:r>
              <a:rPr lang="da-DK" dirty="0">
                <a:cs typeface="Arial"/>
              </a:rPr>
              <a:t>Sygeplejerske i Center for Kræft og Sundhed København</a:t>
            </a:r>
          </a:p>
          <a:p>
            <a:pPr algn="ctr"/>
            <a:r>
              <a:rPr lang="da-DK" dirty="0">
                <a:cs typeface="Arial"/>
              </a:rPr>
              <a:t>Københavns Kommune</a:t>
            </a:r>
            <a:endParaRPr lang="da-DK" dirty="0"/>
          </a:p>
          <a:p>
            <a:pPr algn="ctr"/>
            <a:endParaRPr lang="da-DK" dirty="0">
              <a:cs typeface="Arial"/>
            </a:endParaRP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902BBC52-0A57-44CF-A496-97BF91782D8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altLang="en-US"/>
              <a:t>www.kraeft.kk.dk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F2FD77A-D59B-40F6-A8B2-6670410D13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" b="9865"/>
          <a:stretch/>
        </p:blipFill>
        <p:spPr bwMode="auto">
          <a:xfrm rot="5400000">
            <a:off x="4933584" y="1162416"/>
            <a:ext cx="6896832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lede 5" descr="Et billede, der indeholder person, kvinde, beklædning, skjorte&#10;&#10;Automatisk genereret beskrivelse">
            <a:extLst>
              <a:ext uri="{FF2B5EF4-FFF2-40B4-BE49-F238E27FC236}">
                <a16:creationId xmlns:a16="http://schemas.microsoft.com/office/drawing/2014/main" id="{3674668D-61D1-4E62-BA63-C348FF0E669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457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60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BE00C-E5BC-42EA-8660-7932CF7B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1908" y="379454"/>
            <a:ext cx="3141327" cy="504825"/>
          </a:xfrm>
        </p:spPr>
        <p:txBody>
          <a:bodyPr/>
          <a:lstStyle/>
          <a:p>
            <a:r>
              <a:rPr lang="da-DK" u="none" dirty="0"/>
              <a:t>ET MENNESKE</a:t>
            </a:r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C43BCDA2-7D4A-4990-9DBC-8FE063FE72E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da-DK" altLang="en-US"/>
              <a:t>www.kraeft.kk.dk</a:t>
            </a:r>
          </a:p>
        </p:txBody>
      </p:sp>
      <p:sp>
        <p:nvSpPr>
          <p:cNvPr id="13" name="Pladsholder til indhold 12">
            <a:extLst>
              <a:ext uri="{FF2B5EF4-FFF2-40B4-BE49-F238E27FC236}">
                <a16:creationId xmlns:a16="http://schemas.microsoft.com/office/drawing/2014/main" id="{BE874222-3CED-4740-A8C6-736CF9B88B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976" y="2621478"/>
            <a:ext cx="3409774" cy="1073789"/>
          </a:xfrm>
        </p:spPr>
        <p:txBody>
          <a:bodyPr/>
          <a:lstStyle/>
          <a:p>
            <a:pPr marL="0" indent="0" algn="ctr">
              <a:buNone/>
            </a:pPr>
            <a:r>
              <a:rPr lang="da-DK" sz="2800" b="1" dirty="0"/>
              <a:t>DEN GODE SYGEPLEJERSKE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Håndskrift 13">
                <a:extLst>
                  <a:ext uri="{FF2B5EF4-FFF2-40B4-BE49-F238E27FC236}">
                    <a16:creationId xmlns:a16="http://schemas.microsoft.com/office/drawing/2014/main" id="{1BD36A4D-0F41-4E19-B032-A39320F251A3}"/>
                  </a:ext>
                </a:extLst>
              </p14:cNvPr>
              <p14:cNvContentPartPr/>
              <p14:nvPr/>
            </p14:nvContentPartPr>
            <p14:xfrm>
              <a:off x="5921644" y="2634712"/>
              <a:ext cx="9524" cy="9524"/>
            </p14:xfrm>
          </p:contentPart>
        </mc:Choice>
        <mc:Fallback>
          <p:pic>
            <p:nvPicPr>
              <p:cNvPr id="14" name="Håndskrift 13">
                <a:extLst>
                  <a:ext uri="{FF2B5EF4-FFF2-40B4-BE49-F238E27FC236}">
                    <a16:creationId xmlns:a16="http://schemas.microsoft.com/office/drawing/2014/main" id="{1BD36A4D-0F41-4E19-B032-A39320F251A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45444" y="2158512"/>
                <a:ext cx="961924" cy="961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0" name="Håndskrift 29">
                <a:extLst>
                  <a:ext uri="{FF2B5EF4-FFF2-40B4-BE49-F238E27FC236}">
                    <a16:creationId xmlns:a16="http://schemas.microsoft.com/office/drawing/2014/main" id="{344C6D61-2DAB-4698-9D7E-BA85B9259CA0}"/>
                  </a:ext>
                </a:extLst>
              </p14:cNvPr>
              <p14:cNvContentPartPr/>
              <p14:nvPr/>
            </p14:nvContentPartPr>
            <p14:xfrm>
              <a:off x="3839059" y="1220492"/>
              <a:ext cx="9524" cy="9524"/>
            </p14:xfrm>
          </p:contentPart>
        </mc:Choice>
        <mc:Fallback>
          <p:pic>
            <p:nvPicPr>
              <p:cNvPr id="30" name="Håndskrift 29">
                <a:extLst>
                  <a:ext uri="{FF2B5EF4-FFF2-40B4-BE49-F238E27FC236}">
                    <a16:creationId xmlns:a16="http://schemas.microsoft.com/office/drawing/2014/main" id="{344C6D61-2DAB-4698-9D7E-BA85B9259CA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362859" y="744292"/>
                <a:ext cx="961924" cy="961924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ankeboble: sky 4">
            <a:extLst>
              <a:ext uri="{FF2B5EF4-FFF2-40B4-BE49-F238E27FC236}">
                <a16:creationId xmlns:a16="http://schemas.microsoft.com/office/drawing/2014/main" id="{6344ED15-17AA-4F38-928D-B325E2976541}"/>
              </a:ext>
            </a:extLst>
          </p:cNvPr>
          <p:cNvSpPr/>
          <p:nvPr/>
        </p:nvSpPr>
        <p:spPr>
          <a:xfrm>
            <a:off x="8061323" y="751151"/>
            <a:ext cx="1887956" cy="109263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Stor faglig ballast</a:t>
            </a:r>
          </a:p>
        </p:txBody>
      </p:sp>
      <p:sp>
        <p:nvSpPr>
          <p:cNvPr id="6" name="Tankeboble: sky 5">
            <a:extLst>
              <a:ext uri="{FF2B5EF4-FFF2-40B4-BE49-F238E27FC236}">
                <a16:creationId xmlns:a16="http://schemas.microsoft.com/office/drawing/2014/main" id="{E12173B2-6AB5-44BA-8B72-8DCE7301F35F}"/>
              </a:ext>
            </a:extLst>
          </p:cNvPr>
          <p:cNvSpPr/>
          <p:nvPr/>
        </p:nvSpPr>
        <p:spPr>
          <a:xfrm>
            <a:off x="6803311" y="3477896"/>
            <a:ext cx="1887956" cy="10926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Bevarer overblik</a:t>
            </a:r>
          </a:p>
        </p:txBody>
      </p:sp>
      <p:sp>
        <p:nvSpPr>
          <p:cNvPr id="7" name="Tankeboble: sky 6">
            <a:extLst>
              <a:ext uri="{FF2B5EF4-FFF2-40B4-BE49-F238E27FC236}">
                <a16:creationId xmlns:a16="http://schemas.microsoft.com/office/drawing/2014/main" id="{5897F4C7-EEAC-41C4-9488-288AF98E3A0A}"/>
              </a:ext>
            </a:extLst>
          </p:cNvPr>
          <p:cNvSpPr/>
          <p:nvPr/>
        </p:nvSpPr>
        <p:spPr>
          <a:xfrm>
            <a:off x="7204813" y="1896838"/>
            <a:ext cx="2831591" cy="126309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Skaber tillid, anerkendelse, menneskelighed </a:t>
            </a:r>
          </a:p>
        </p:txBody>
      </p:sp>
      <p:sp>
        <p:nvSpPr>
          <p:cNvPr id="8" name="Tankeboble: sky 7">
            <a:extLst>
              <a:ext uri="{FF2B5EF4-FFF2-40B4-BE49-F238E27FC236}">
                <a16:creationId xmlns:a16="http://schemas.microsoft.com/office/drawing/2014/main" id="{9C4D830D-9443-4C4E-BDD7-3A7657BEA566}"/>
              </a:ext>
            </a:extLst>
          </p:cNvPr>
          <p:cNvSpPr/>
          <p:nvPr/>
        </p:nvSpPr>
        <p:spPr>
          <a:xfrm>
            <a:off x="8548696" y="3159928"/>
            <a:ext cx="1887956" cy="97297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Empati og grænser</a:t>
            </a:r>
          </a:p>
        </p:txBody>
      </p:sp>
      <p:sp>
        <p:nvSpPr>
          <p:cNvPr id="9" name="Tankeboble: sky 8">
            <a:extLst>
              <a:ext uri="{FF2B5EF4-FFF2-40B4-BE49-F238E27FC236}">
                <a16:creationId xmlns:a16="http://schemas.microsoft.com/office/drawing/2014/main" id="{B78A3929-8127-497C-94CB-191AB3B5FF51}"/>
              </a:ext>
            </a:extLst>
          </p:cNvPr>
          <p:cNvSpPr/>
          <p:nvPr/>
        </p:nvSpPr>
        <p:spPr>
          <a:xfrm>
            <a:off x="4410201" y="913939"/>
            <a:ext cx="2615878" cy="14826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At man yder sit allerbedste, ud fra de rammer, der bliver givet</a:t>
            </a:r>
          </a:p>
        </p:txBody>
      </p:sp>
      <p:sp>
        <p:nvSpPr>
          <p:cNvPr id="10" name="Tankeboble: sky 9">
            <a:extLst>
              <a:ext uri="{FF2B5EF4-FFF2-40B4-BE49-F238E27FC236}">
                <a16:creationId xmlns:a16="http://schemas.microsoft.com/office/drawing/2014/main" id="{8E85281B-CE5F-4E29-AB90-D6BA0F17D4CE}"/>
              </a:ext>
            </a:extLst>
          </p:cNvPr>
          <p:cNvSpPr/>
          <p:nvPr/>
        </p:nvSpPr>
        <p:spPr>
          <a:xfrm>
            <a:off x="2472093" y="1130915"/>
            <a:ext cx="1989814" cy="118414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Har begge ben på jorden</a:t>
            </a:r>
          </a:p>
        </p:txBody>
      </p:sp>
      <p:sp>
        <p:nvSpPr>
          <p:cNvPr id="11" name="Tankeboble: sky 10">
            <a:extLst>
              <a:ext uri="{FF2B5EF4-FFF2-40B4-BE49-F238E27FC236}">
                <a16:creationId xmlns:a16="http://schemas.microsoft.com/office/drawing/2014/main" id="{0307E52F-AE5F-4C45-97E6-9FA470B1CCDA}"/>
              </a:ext>
            </a:extLst>
          </p:cNvPr>
          <p:cNvSpPr/>
          <p:nvPr/>
        </p:nvSpPr>
        <p:spPr>
          <a:xfrm>
            <a:off x="4109772" y="3788331"/>
            <a:ext cx="2278459" cy="7619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Omhyggelig</a:t>
            </a:r>
          </a:p>
        </p:txBody>
      </p:sp>
      <p:sp>
        <p:nvSpPr>
          <p:cNvPr id="12" name="Tankeboble: sky 11">
            <a:extLst>
              <a:ext uri="{FF2B5EF4-FFF2-40B4-BE49-F238E27FC236}">
                <a16:creationId xmlns:a16="http://schemas.microsoft.com/office/drawing/2014/main" id="{B9103A8F-37DF-43A8-B7F4-C4FB4AEA95AF}"/>
              </a:ext>
            </a:extLst>
          </p:cNvPr>
          <p:cNvSpPr/>
          <p:nvPr/>
        </p:nvSpPr>
        <p:spPr>
          <a:xfrm>
            <a:off x="1624745" y="2094460"/>
            <a:ext cx="1718267" cy="80114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Respekt</a:t>
            </a:r>
          </a:p>
        </p:txBody>
      </p:sp>
      <p:sp>
        <p:nvSpPr>
          <p:cNvPr id="26" name="Tankeboble: sky 25">
            <a:extLst>
              <a:ext uri="{FF2B5EF4-FFF2-40B4-BE49-F238E27FC236}">
                <a16:creationId xmlns:a16="http://schemas.microsoft.com/office/drawing/2014/main" id="{4533D834-11A4-4119-A23B-4BB5163D1C63}"/>
              </a:ext>
            </a:extLst>
          </p:cNvPr>
          <p:cNvSpPr/>
          <p:nvPr/>
        </p:nvSpPr>
        <p:spPr>
          <a:xfrm>
            <a:off x="6388230" y="1575053"/>
            <a:ext cx="1989814" cy="5836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kompetent</a:t>
            </a:r>
          </a:p>
        </p:txBody>
      </p:sp>
      <p:sp>
        <p:nvSpPr>
          <p:cNvPr id="27" name="Tankeboble: sky 26">
            <a:extLst>
              <a:ext uri="{FF2B5EF4-FFF2-40B4-BE49-F238E27FC236}">
                <a16:creationId xmlns:a16="http://schemas.microsoft.com/office/drawing/2014/main" id="{0593DAEF-8108-481B-BC1B-27327A882186}"/>
              </a:ext>
            </a:extLst>
          </p:cNvPr>
          <p:cNvSpPr/>
          <p:nvPr/>
        </p:nvSpPr>
        <p:spPr>
          <a:xfrm>
            <a:off x="2316382" y="2735552"/>
            <a:ext cx="2085277" cy="76199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Komplekst</a:t>
            </a:r>
          </a:p>
        </p:txBody>
      </p:sp>
      <p:sp>
        <p:nvSpPr>
          <p:cNvPr id="29" name="Tankeboble: sky 28">
            <a:extLst>
              <a:ext uri="{FF2B5EF4-FFF2-40B4-BE49-F238E27FC236}">
                <a16:creationId xmlns:a16="http://schemas.microsoft.com/office/drawing/2014/main" id="{CF9968B8-C59B-4AF6-8117-3C245645055C}"/>
              </a:ext>
            </a:extLst>
          </p:cNvPr>
          <p:cNvSpPr/>
          <p:nvPr/>
        </p:nvSpPr>
        <p:spPr>
          <a:xfrm>
            <a:off x="1625613" y="3579479"/>
            <a:ext cx="2278459" cy="125098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Kan </a:t>
            </a:r>
            <a:r>
              <a:rPr lang="da-DK" u="sng" dirty="0"/>
              <a:t>SE </a:t>
            </a:r>
            <a:r>
              <a:rPr lang="da-DK" dirty="0"/>
              <a:t>dem vi møder</a:t>
            </a:r>
          </a:p>
        </p:txBody>
      </p:sp>
      <p:sp>
        <p:nvSpPr>
          <p:cNvPr id="32" name="Tankeboble: sky 31">
            <a:extLst>
              <a:ext uri="{FF2B5EF4-FFF2-40B4-BE49-F238E27FC236}">
                <a16:creationId xmlns:a16="http://schemas.microsoft.com/office/drawing/2014/main" id="{AB0FE7A9-7C83-4220-9411-78B3E49982E0}"/>
              </a:ext>
            </a:extLst>
          </p:cNvPr>
          <p:cNvSpPr/>
          <p:nvPr/>
        </p:nvSpPr>
        <p:spPr>
          <a:xfrm>
            <a:off x="4974524" y="4570535"/>
            <a:ext cx="2577004" cy="1468329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Identificere ”det der er vigtigt for patienten”</a:t>
            </a:r>
          </a:p>
        </p:txBody>
      </p:sp>
      <p:sp>
        <p:nvSpPr>
          <p:cNvPr id="33" name="Tankeboble: sky 32">
            <a:extLst>
              <a:ext uri="{FF2B5EF4-FFF2-40B4-BE49-F238E27FC236}">
                <a16:creationId xmlns:a16="http://schemas.microsoft.com/office/drawing/2014/main" id="{396D1C7A-A898-449C-AEA2-F83CB293A18C}"/>
              </a:ext>
            </a:extLst>
          </p:cNvPr>
          <p:cNvSpPr/>
          <p:nvPr/>
        </p:nvSpPr>
        <p:spPr>
          <a:xfrm>
            <a:off x="2719370" y="4610957"/>
            <a:ext cx="2282275" cy="128737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Sætter faglig viden i spil</a:t>
            </a:r>
          </a:p>
        </p:txBody>
      </p:sp>
      <p:sp>
        <p:nvSpPr>
          <p:cNvPr id="34" name="Tankeboble: sky 33">
            <a:extLst>
              <a:ext uri="{FF2B5EF4-FFF2-40B4-BE49-F238E27FC236}">
                <a16:creationId xmlns:a16="http://schemas.microsoft.com/office/drawing/2014/main" id="{02B7C7D0-8B25-4450-ADE9-9A7B9B413DB1}"/>
              </a:ext>
            </a:extLst>
          </p:cNvPr>
          <p:cNvSpPr/>
          <p:nvPr/>
        </p:nvSpPr>
        <p:spPr>
          <a:xfrm>
            <a:off x="7634750" y="4375885"/>
            <a:ext cx="2282275" cy="1355612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Viden</a:t>
            </a:r>
          </a:p>
          <a:p>
            <a:pPr algn="ctr"/>
            <a:r>
              <a:rPr lang="da-DK" sz="1600" dirty="0"/>
              <a:t>Erfaring </a:t>
            </a:r>
          </a:p>
          <a:p>
            <a:pPr algn="ctr"/>
            <a:r>
              <a:rPr lang="da-DK" dirty="0"/>
              <a:t>Sanselighed</a:t>
            </a:r>
          </a:p>
        </p:txBody>
      </p:sp>
    </p:spTree>
    <p:extLst>
      <p:ext uri="{BB962C8B-B14F-4D97-AF65-F5344CB8AC3E}">
        <p14:creationId xmlns:p14="http://schemas.microsoft.com/office/powerpoint/2010/main" val="3415306136"/>
      </p:ext>
    </p:extLst>
  </p:cSld>
  <p:clrMapOvr>
    <a:masterClrMapping/>
  </p:clrMapOvr>
</p:sld>
</file>

<file path=ppt/theme/theme1.xml><?xml version="1.0" encoding="utf-8"?>
<a:theme xmlns:a="http://schemas.openxmlformats.org/drawingml/2006/main" name="Kant">
  <a:themeElements>
    <a:clrScheme name="Kant 10">
      <a:dk1>
        <a:srgbClr val="000000"/>
      </a:dk1>
      <a:lt1>
        <a:srgbClr val="FFFFFF"/>
      </a:lt1>
      <a:dk2>
        <a:srgbClr val="003399"/>
      </a:dk2>
      <a:lt2>
        <a:srgbClr val="666699"/>
      </a:lt2>
      <a:accent1>
        <a:srgbClr val="0099FF"/>
      </a:accent1>
      <a:accent2>
        <a:srgbClr val="4C6D4E"/>
      </a:accent2>
      <a:accent3>
        <a:srgbClr val="FFFFFF"/>
      </a:accent3>
      <a:accent4>
        <a:srgbClr val="000000"/>
      </a:accent4>
      <a:accent5>
        <a:srgbClr val="AACAFF"/>
      </a:accent5>
      <a:accent6>
        <a:srgbClr val="446246"/>
      </a:accent6>
      <a:hlink>
        <a:srgbClr val="4C6D80"/>
      </a:hlink>
      <a:folHlink>
        <a:srgbClr val="B2B2B2"/>
      </a:folHlink>
    </a:clrScheme>
    <a:fontScheme name="Ka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10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FF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FF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Gældende skabelon" id="{0E8EBD64-8139-4F12-8983-8C700F373C1A}" vid="{288D730D-AD40-4B65-A9FC-EB7AC066A489}"/>
    </a:ext>
  </a:ext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5E775CC33F4740A5047610E28B4D4E" ma:contentTypeVersion="11" ma:contentTypeDescription="Opret et nyt dokument." ma:contentTypeScope="" ma:versionID="db6a7b7b8537355ded7f84bbcb094906">
  <xsd:schema xmlns:xsd="http://www.w3.org/2001/XMLSchema" xmlns:xs="http://www.w3.org/2001/XMLSchema" xmlns:p="http://schemas.microsoft.com/office/2006/metadata/properties" xmlns:ns3="e4044caf-8371-48e7-959a-30d8a18e023e" xmlns:ns4="6c360531-eee4-4338-8ba3-bd1ec2b5b365" targetNamespace="http://schemas.microsoft.com/office/2006/metadata/properties" ma:root="true" ma:fieldsID="f448133272acffd2895007d0cfaef012" ns3:_="" ns4:_="">
    <xsd:import namespace="e4044caf-8371-48e7-959a-30d8a18e023e"/>
    <xsd:import namespace="6c360531-eee4-4338-8ba3-bd1ec2b5b3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44caf-8371-48e7-959a-30d8a18e023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360531-eee4-4338-8ba3-bd1ec2b5b36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Hashværdi for deling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6c360531-eee4-4338-8ba3-bd1ec2b5b365">
      <UserInfo>
        <DisplayName>Mette Thønnings Sandager</DisplayName>
        <AccountId>34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12B038-5C2A-4384-A005-12D034B898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044caf-8371-48e7-959a-30d8a18e023e"/>
    <ds:schemaRef ds:uri="6c360531-eee4-4338-8ba3-bd1ec2b5b3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6579F3-6211-4ACF-98B0-4D588B4D78DF}">
  <ds:schemaRefs>
    <ds:schemaRef ds:uri="http://schemas.microsoft.com/office/infopath/2007/PartnerControls"/>
    <ds:schemaRef ds:uri="http://purl.org/dc/elements/1.1/"/>
    <ds:schemaRef ds:uri="http://purl.org/dc/terms/"/>
    <ds:schemaRef ds:uri="6c360531-eee4-4338-8ba3-bd1ec2b5b365"/>
    <ds:schemaRef ds:uri="http://schemas.microsoft.com/office/2006/documentManagement/types"/>
    <ds:schemaRef ds:uri="http://schemas.openxmlformats.org/package/2006/metadata/core-properties"/>
    <ds:schemaRef ds:uri="e4044caf-8371-48e7-959a-30d8a18e023e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31E1F67-AB9D-4325-81E4-36A155DFA4C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Gældende skabelon</Template>
  <TotalTime>1074</TotalTime>
  <Words>81</Words>
  <Application>Microsoft Office PowerPoint</Application>
  <PresentationFormat>Widescreen</PresentationFormat>
  <Paragraphs>24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5" baseType="lpstr">
      <vt:lpstr>Arial</vt:lpstr>
      <vt:lpstr>Wingdings</vt:lpstr>
      <vt:lpstr>Kant</vt:lpstr>
      <vt:lpstr>En sygeplejerskes fortælling</vt:lpstr>
      <vt:lpstr>ET MENNESKE</vt:lpstr>
    </vt:vector>
  </TitlesOfParts>
  <Company>Kræftens Bekæmpelse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BRUS 2019</dc:title>
  <dc:creator>Jette Vibe-Petersen</dc:creator>
  <cp:lastModifiedBy>Louise Hallstrøm Abildgaard</cp:lastModifiedBy>
  <cp:revision>56</cp:revision>
  <cp:lastPrinted>2020-09-09T09:28:02Z</cp:lastPrinted>
  <dcterms:created xsi:type="dcterms:W3CDTF">2019-02-24T19:35:30Z</dcterms:created>
  <dcterms:modified xsi:type="dcterms:W3CDTF">2020-09-11T08:03:33Z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0x010100895E775CC33F4740A5047610E28B4D4E</vt:lpwstr>
  </property>
  <property fmtid="{D5CDD505-2E9C-101B-9397-08002B2CF9AE}" pid="3" name="Order">
    <vt:r8>100</vt:r8>
  </property>
  <property fmtid="{D5CDD505-2E9C-101B-9397-08002B2CF9AE}" pid="4" name="Sensitivity">
    <vt:lpwstr/>
  </property>
  <property fmtid="{D5CDD505-2E9C-101B-9397-08002B2CF9AE}" pid="5" name="AuthorIds_UIVersion_1536">
    <vt:lpwstr>31</vt:lpwstr>
  </property>
  <property fmtid="{D5CDD505-2E9C-101B-9397-08002B2CF9AE}" pid="6" name="AuthorIds_UIVersion_4096">
    <vt:lpwstr>31</vt:lpwstr>
  </property>
  <property fmtid="{D5CDD505-2E9C-101B-9397-08002B2CF9AE}" pid="7" name="SharedWithUsers">
    <vt:lpwstr>34;#Mette Thønnings Sandager</vt:lpwstr>
  </property>
  <property fmtid="{D5CDD505-2E9C-101B-9397-08002B2CF9AE}" pid="8" name="AuthorIds_UIVersion_5632">
    <vt:lpwstr>31</vt:lpwstr>
  </property>
  <property fmtid="{D5CDD505-2E9C-101B-9397-08002B2CF9AE}" pid="9" name="TaxCatchAll">
    <vt:lpwstr/>
  </property>
  <property fmtid="{D5CDD505-2E9C-101B-9397-08002B2CF9AE}" pid="10" name="j2c2601e249f4d2993f2fcc4fe83f7c1">
    <vt:lpwstr/>
  </property>
</Properties>
</file>